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p:cViewPr varScale="1">
        <p:scale>
          <a:sx n="67" d="100"/>
          <a:sy n="67" d="100"/>
        </p:scale>
        <p:origin x="69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867CE49-3730-4DE0-88D9-042D32A1D3D0}"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3224230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67CE49-3730-4DE0-88D9-042D32A1D3D0}"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410621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67CE49-3730-4DE0-88D9-042D32A1D3D0}"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1714812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67CE49-3730-4DE0-88D9-042D32A1D3D0}"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2536136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67CE49-3730-4DE0-88D9-042D32A1D3D0}"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1081720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867CE49-3730-4DE0-88D9-042D32A1D3D0}" type="datetimeFigureOut">
              <a:rPr lang="en-GB" smtClean="0"/>
              <a:t>11/02/2016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3578274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867CE49-3730-4DE0-88D9-042D32A1D3D0}" type="datetimeFigureOut">
              <a:rPr lang="en-GB" smtClean="0"/>
              <a:t>11/02/2016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262692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867CE49-3730-4DE0-88D9-042D32A1D3D0}" type="datetimeFigureOut">
              <a:rPr lang="en-GB" smtClean="0"/>
              <a:t>11/02/2016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3364400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67CE49-3730-4DE0-88D9-042D32A1D3D0}" type="datetimeFigureOut">
              <a:rPr lang="en-GB" smtClean="0"/>
              <a:t>11/02/2016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1503169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67CE49-3730-4DE0-88D9-042D32A1D3D0}" type="datetimeFigureOut">
              <a:rPr lang="en-GB" smtClean="0"/>
              <a:t>11/02/2016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309281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67CE49-3730-4DE0-88D9-042D32A1D3D0}" type="datetimeFigureOut">
              <a:rPr lang="en-GB" smtClean="0"/>
              <a:t>11/02/2016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F6CB45-4500-4CC8-99F2-D5A18E3757B7}" type="slidenum">
              <a:rPr lang="en-GB" smtClean="0"/>
              <a:t>‹#›</a:t>
            </a:fld>
            <a:endParaRPr lang="en-GB"/>
          </a:p>
        </p:txBody>
      </p:sp>
    </p:spTree>
    <p:extLst>
      <p:ext uri="{BB962C8B-B14F-4D97-AF65-F5344CB8AC3E}">
        <p14:creationId xmlns:p14="http://schemas.microsoft.com/office/powerpoint/2010/main" val="3652958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67CE49-3730-4DE0-88D9-042D32A1D3D0}" type="datetimeFigureOut">
              <a:rPr lang="en-GB" smtClean="0"/>
              <a:t>11/02/2016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F6CB45-4500-4CC8-99F2-D5A18E3757B7}" type="slidenum">
              <a:rPr lang="en-GB" smtClean="0"/>
              <a:t>‹#›</a:t>
            </a:fld>
            <a:endParaRPr lang="en-GB"/>
          </a:p>
        </p:txBody>
      </p:sp>
    </p:spTree>
    <p:extLst>
      <p:ext uri="{BB962C8B-B14F-4D97-AF65-F5344CB8AC3E}">
        <p14:creationId xmlns:p14="http://schemas.microsoft.com/office/powerpoint/2010/main" val="1790958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70387" y="0"/>
            <a:ext cx="13062388" cy="6762750"/>
          </a:xfrm>
          <a:prstGeom prst="rect">
            <a:avLst/>
          </a:prstGeom>
        </p:spPr>
      </p:pic>
      <p:sp>
        <p:nvSpPr>
          <p:cNvPr id="5" name="Rectangle 4"/>
          <p:cNvSpPr/>
          <p:nvPr/>
        </p:nvSpPr>
        <p:spPr>
          <a:xfrm>
            <a:off x="1057275" y="1814513"/>
            <a:ext cx="10515600" cy="2554545"/>
          </a:xfrm>
          <a:prstGeom prst="rect">
            <a:avLst/>
          </a:prstGeom>
        </p:spPr>
        <p:txBody>
          <a:bodyPr wrap="square">
            <a:spAutoFit/>
          </a:bodyPr>
          <a:lstStyle/>
          <a:p>
            <a:pPr algn="ctr">
              <a:spcBef>
                <a:spcPts val="2400"/>
              </a:spcBef>
            </a:pPr>
            <a:r>
              <a:rPr lang="en-GB" sz="4000" b="1" kern="0" dirty="0" smtClean="0">
                <a:solidFill>
                  <a:schemeClr val="bg1"/>
                </a:solidFill>
                <a:effectLst/>
                <a:latin typeface="Calibri" panose="020F0502020204030204" pitchFamily="34" charset="0"/>
                <a:ea typeface="MS Gothic" panose="020B0609070205080204" pitchFamily="49" charset="-128"/>
                <a:cs typeface="Times New Roman" panose="02020603050405020304" pitchFamily="18" charset="0"/>
              </a:rPr>
              <a:t>Agricultural (rain and irrigation) water management  across landscape for sustainable intensification and smallholders resilience building</a:t>
            </a:r>
            <a:endParaRPr lang="en-GB" sz="4000" b="1" kern="0" dirty="0">
              <a:solidFill>
                <a:schemeClr val="bg1"/>
              </a:solidFill>
              <a:effectLst/>
              <a:latin typeface="Calibri" panose="020F0502020204030204" pitchFamily="34" charset="0"/>
              <a:ea typeface="MS Gothic"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1775160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42951" y="458956"/>
            <a:ext cx="10944224" cy="5909310"/>
          </a:xfrm>
          <a:prstGeom prst="rect">
            <a:avLst/>
          </a:prstGeom>
        </p:spPr>
        <p:txBody>
          <a:bodyPr wrap="square">
            <a:spAutoFit/>
          </a:bodyPr>
          <a:lstStyle/>
          <a:p>
            <a:pPr>
              <a:spcBef>
                <a:spcPts val="1000"/>
              </a:spcBef>
            </a:pPr>
            <a:r>
              <a:rPr lang="en-GB" sz="2400" b="1" dirty="0" smtClean="0">
                <a:solidFill>
                  <a:srgbClr val="4F81BD"/>
                </a:solidFill>
                <a:effectLst/>
                <a:latin typeface="Calibri" panose="020F0502020204030204" pitchFamily="34" charset="0"/>
                <a:ea typeface="MS Gothic" panose="020B0609070205080204" pitchFamily="49" charset="-128"/>
                <a:cs typeface="Times New Roman" panose="02020603050405020304" pitchFamily="18" charset="0"/>
              </a:rPr>
              <a:t>Background and Justification</a:t>
            </a:r>
          </a:p>
          <a:p>
            <a:r>
              <a:rPr lang="en-GB" sz="20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algn="just"/>
            <a:r>
              <a:rPr lang="en-GB" sz="2000" b="1" dirty="0" smtClean="0">
                <a:effectLst/>
                <a:latin typeface="Cambria" panose="02040503050406030204" pitchFamily="18" charset="0"/>
                <a:ea typeface="MS Mincho" panose="02020609040205080304" pitchFamily="49" charset="-128"/>
                <a:cs typeface="Times New Roman" panose="02020603050405020304" pitchFamily="18" charset="0"/>
              </a:rPr>
              <a:t>As part of efforts to curb the problem and increase farmers’ resilience, the Ethiopian Government and the International Community exerted commendable efforts in terms of water capturing, storing and channelling to farms when and where it is needed. For example, one of the main pillars of the Ethiopian government’s food security strategy and also in Agricultural Growth and Transformation Plan (GTP-II, 2015-2020) is the development and implementation of water harvesting schemes to intensify agricultural productivity.</a:t>
            </a:r>
          </a:p>
          <a:p>
            <a:pPr algn="just"/>
            <a:r>
              <a:rPr lang="en-GB" sz="20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algn="just"/>
            <a:r>
              <a:rPr lang="en-GB" sz="2000" b="1" dirty="0" smtClean="0">
                <a:effectLst/>
                <a:latin typeface="Cambria" panose="02040503050406030204" pitchFamily="18" charset="0"/>
                <a:ea typeface="MS Mincho" panose="02020609040205080304" pitchFamily="49" charset="-128"/>
                <a:cs typeface="Times New Roman" panose="02020603050405020304" pitchFamily="18" charset="0"/>
              </a:rPr>
              <a:t>Our innovation </a:t>
            </a:r>
            <a:r>
              <a:rPr lang="en-GB" sz="2000" b="1" dirty="0" smtClean="0">
                <a:latin typeface="Cambria" panose="02040503050406030204" pitchFamily="18" charset="0"/>
                <a:ea typeface="MS Mincho" panose="02020609040205080304" pitchFamily="49" charset="-128"/>
                <a:cs typeface="Times New Roman" panose="02020603050405020304" pitchFamily="18" charset="0"/>
              </a:rPr>
              <a:t>involves </a:t>
            </a:r>
            <a:r>
              <a:rPr lang="en-GB" sz="2000" b="1" dirty="0" smtClean="0">
                <a:effectLst/>
                <a:latin typeface="Cambria" panose="02040503050406030204" pitchFamily="18" charset="0"/>
                <a:ea typeface="MS Mincho" panose="02020609040205080304" pitchFamily="49" charset="-128"/>
                <a:cs typeface="Times New Roman" panose="02020603050405020304" pitchFamily="18" charset="0"/>
              </a:rPr>
              <a:t>approach</a:t>
            </a:r>
            <a:r>
              <a:rPr lang="en-GB" sz="2000" b="1" dirty="0" smtClean="0">
                <a:latin typeface="Cambria" panose="02040503050406030204" pitchFamily="18" charset="0"/>
                <a:ea typeface="MS Mincho" panose="02020609040205080304" pitchFamily="49" charset="-128"/>
                <a:cs typeface="Times New Roman" panose="02020603050405020304" pitchFamily="18" charset="0"/>
              </a:rPr>
              <a:t>, technology and also out-scaling mechanism. </a:t>
            </a:r>
            <a:r>
              <a:rPr lang="en-GB" sz="2000" b="1" dirty="0" smtClean="0">
                <a:effectLst/>
                <a:latin typeface="Cambria" panose="02040503050406030204" pitchFamily="18" charset="0"/>
                <a:ea typeface="MS Mincho" panose="02020609040205080304" pitchFamily="49" charset="-128"/>
                <a:cs typeface="Times New Roman" panose="02020603050405020304" pitchFamily="18" charset="0"/>
              </a:rPr>
              <a:t>We will use landscape as a framework for operation and there are ample technologies related to water capturing, lifting, and delivering and on farm management to improve agricultural productivity and enhance livelihood resilience.  Some of these technologies are proofed to be effective in AR project (e.g. on farm water management and also farm pond water harvesting, water lifting techniques both manual and automated) while some others are tested elsewhere</a:t>
            </a:r>
            <a:r>
              <a:rPr lang="en-GB" sz="1400" b="1" dirty="0" smtClean="0">
                <a:solidFill>
                  <a:srgbClr val="000000"/>
                </a:solidFill>
                <a:effectLst/>
                <a:latin typeface="Cambria" panose="02040503050406030204" pitchFamily="18" charset="0"/>
                <a:ea typeface="MS Mincho" panose="02020609040205080304" pitchFamily="49" charset="-128"/>
                <a:cs typeface="Times New Roman" panose="02020603050405020304" pitchFamily="18" charset="0"/>
              </a:rPr>
              <a:t>. </a:t>
            </a:r>
          </a:p>
          <a:p>
            <a:pPr algn="just"/>
            <a:endParaRPr lang="en-GB" sz="1400" b="1" dirty="0">
              <a:solidFill>
                <a:srgbClr val="000000"/>
              </a:solidFill>
              <a:latin typeface="Cambria" panose="02040503050406030204" pitchFamily="18" charset="0"/>
              <a:ea typeface="MS Mincho" panose="02020609040205080304" pitchFamily="49" charset="-128"/>
              <a:cs typeface="Times New Roman" panose="02020603050405020304" pitchFamily="18" charset="0"/>
            </a:endParaRPr>
          </a:p>
          <a:p>
            <a:pPr algn="just"/>
            <a:r>
              <a:rPr lang="en-GB" sz="2000" b="1" dirty="0" smtClean="0">
                <a:latin typeface="Cambria" panose="02040503050406030204" pitchFamily="18" charset="0"/>
                <a:ea typeface="MS Mincho" panose="02020609040205080304" pitchFamily="49" charset="-128"/>
                <a:cs typeface="Times New Roman" panose="02020603050405020304" pitchFamily="18" charset="0"/>
              </a:rPr>
              <a:t>We </a:t>
            </a:r>
            <a:r>
              <a:rPr lang="en-GB" sz="2000" b="1" dirty="0">
                <a:latin typeface="Cambria" panose="02040503050406030204" pitchFamily="18" charset="0"/>
                <a:ea typeface="MS Mincho" panose="02020609040205080304" pitchFamily="49" charset="-128"/>
                <a:cs typeface="Times New Roman" panose="02020603050405020304" pitchFamily="18" charset="0"/>
              </a:rPr>
              <a:t>will </a:t>
            </a:r>
            <a:r>
              <a:rPr lang="en-GB" sz="2000" b="1" dirty="0" smtClean="0">
                <a:latin typeface="Cambria" panose="02040503050406030204" pitchFamily="18" charset="0"/>
                <a:ea typeface="MS Mincho" panose="02020609040205080304" pitchFamily="49" charset="-128"/>
                <a:cs typeface="Times New Roman" panose="02020603050405020304" pitchFamily="18" charset="0"/>
              </a:rPr>
              <a:t>employ techniques of intervention farmers, domain farmers  and IP to facilitate upscaling </a:t>
            </a:r>
            <a:endParaRPr lang="en-GB" sz="2000" b="1" dirty="0">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2384832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538" y="857250"/>
            <a:ext cx="10458450" cy="4585871"/>
          </a:xfrm>
          <a:prstGeom prst="rect">
            <a:avLst/>
          </a:prstGeom>
        </p:spPr>
        <p:txBody>
          <a:bodyPr wrap="square">
            <a:spAutoFit/>
          </a:bodyPr>
          <a:lstStyle/>
          <a:p>
            <a:pPr>
              <a:spcBef>
                <a:spcPts val="1000"/>
              </a:spcBef>
            </a:pPr>
            <a:r>
              <a:rPr lang="en-GB" sz="2800" b="1" dirty="0" smtClean="0">
                <a:solidFill>
                  <a:srgbClr val="4F81BD"/>
                </a:solidFill>
                <a:effectLst/>
                <a:latin typeface="Calibri" panose="020F0502020204030204" pitchFamily="34" charset="0"/>
                <a:ea typeface="MS Gothic" panose="020B0609070205080204" pitchFamily="49" charset="-128"/>
                <a:cs typeface="Times New Roman" panose="02020603050405020304" pitchFamily="18" charset="0"/>
              </a:rPr>
              <a:t>Benefits</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Increases productivity through multiple harvesting and also ensures better crop performances through supplementary irrigation</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Increases income, food security for smallholder farmers</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The landscape level agricultural water management ensures upstream downstream healthy interaction in terms of sustainable water availability and ecosystem services</a:t>
            </a:r>
          </a:p>
          <a:p>
            <a:pPr marL="342900" marR="0" lvl="0" indent="-342900">
              <a:spcBef>
                <a:spcPts val="0"/>
              </a:spcBef>
              <a:spcAft>
                <a:spcPts val="0"/>
              </a:spcAft>
              <a:buFont typeface="Symbol" panose="05050102010706020507" pitchFamily="18" charset="2"/>
              <a:buChar char="-"/>
            </a:pPr>
            <a:endParaRPr lang="en-GB" sz="2400" b="1" dirty="0" smtClean="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b="1" dirty="0">
                <a:latin typeface="Cambria" panose="02040503050406030204" pitchFamily="18" charset="0"/>
                <a:ea typeface="MS Mincho" panose="02020609040205080304" pitchFamily="49" charset="-128"/>
                <a:cs typeface="Times New Roman" panose="02020603050405020304" pitchFamily="18" charset="0"/>
              </a:rPr>
              <a:t> </a:t>
            </a: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Ensures access to nutrient dense food such as vegetables and fruits </a:t>
            </a:r>
            <a:endParaRPr lang="en-GB" sz="2400" b="1" dirty="0"/>
          </a:p>
        </p:txBody>
      </p:sp>
    </p:spTree>
    <p:extLst>
      <p:ext uri="{BB962C8B-B14F-4D97-AF65-F5344CB8AC3E}">
        <p14:creationId xmlns:p14="http://schemas.microsoft.com/office/powerpoint/2010/main" val="916605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00125" y="794802"/>
            <a:ext cx="10687050" cy="5324535"/>
          </a:xfrm>
          <a:prstGeom prst="rect">
            <a:avLst/>
          </a:prstGeom>
        </p:spPr>
        <p:txBody>
          <a:bodyPr wrap="square">
            <a:spAutoFit/>
          </a:bodyPr>
          <a:lstStyle/>
          <a:p>
            <a:pPr>
              <a:spcBef>
                <a:spcPts val="1000"/>
              </a:spcBef>
            </a:pPr>
            <a:r>
              <a:rPr lang="en-GB" sz="2800" b="1" dirty="0" smtClean="0">
                <a:solidFill>
                  <a:srgbClr val="4F81BD"/>
                </a:solidFill>
                <a:effectLst/>
                <a:latin typeface="Calibri" panose="020F0502020204030204" pitchFamily="34" charset="0"/>
                <a:ea typeface="MS Gothic" panose="020B0609070205080204" pitchFamily="49" charset="-128"/>
                <a:cs typeface="Times New Roman" panose="02020603050405020304" pitchFamily="18" charset="0"/>
              </a:rPr>
              <a:t>Research Questions</a:t>
            </a:r>
          </a:p>
          <a:p>
            <a:r>
              <a:rPr lang="en-GB" sz="2400" b="1" i="1" dirty="0" smtClean="0">
                <a:effectLst/>
                <a:latin typeface="Cambria" panose="02040503050406030204" pitchFamily="18" charset="0"/>
                <a:ea typeface="MS Mincho" panose="02020609040205080304" pitchFamily="49" charset="-128"/>
                <a:cs typeface="Times New Roman" panose="02020603050405020304" pitchFamily="18" charset="0"/>
              </a:rPr>
              <a:t> </a:t>
            </a:r>
            <a:endParaRPr lang="en-GB" sz="2400" b="1" dirty="0" smtClean="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What are the different agricultural water management technologies and techniques that fits to the different landscape position? </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How these technologies and techniques ensure fair water allocation, sustainable delivery and balanced benefits of the community in the upstream down-stream landscapes?</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What associated agricultural packages (fruits, vegetables, cereals, fodder) are relevant for different water management technologies and also landscape positions?</a:t>
            </a:r>
          </a:p>
          <a:p>
            <a:pPr marL="457200" marR="0">
              <a:spcBef>
                <a:spcPts val="0"/>
              </a:spcBef>
              <a:spcAft>
                <a:spcPts val="0"/>
              </a:spcAft>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How best we can enhance efficient service delivery?</a:t>
            </a:r>
            <a:endParaRPr lang="en-GB" sz="2400" b="1"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8168250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1474" y="56138"/>
            <a:ext cx="11301414" cy="6801862"/>
          </a:xfrm>
          <a:prstGeom prst="rect">
            <a:avLst/>
          </a:prstGeom>
        </p:spPr>
        <p:txBody>
          <a:bodyPr wrap="square">
            <a:spAutoFit/>
          </a:bodyPr>
          <a:lstStyle/>
          <a:p>
            <a:pPr>
              <a:spcBef>
                <a:spcPts val="1000"/>
              </a:spcBef>
            </a:pPr>
            <a:r>
              <a:rPr lang="en-GB" sz="2800" b="1" dirty="0" smtClean="0">
                <a:solidFill>
                  <a:srgbClr val="4F81BD"/>
                </a:solidFill>
                <a:effectLst/>
                <a:latin typeface="Calibri" panose="020F0502020204030204" pitchFamily="34" charset="0"/>
                <a:ea typeface="MS Gothic" panose="020B0609070205080204" pitchFamily="49" charset="-128"/>
                <a:cs typeface="Times New Roman" panose="02020603050405020304" pitchFamily="18" charset="0"/>
              </a:rPr>
              <a:t>Development Partnerships</a:t>
            </a:r>
          </a:p>
          <a:p>
            <a:r>
              <a:rPr lang="en-GB" sz="2400" b="1" i="1" dirty="0" smtClean="0">
                <a:effectLst/>
                <a:latin typeface="Cambria" panose="02040503050406030204" pitchFamily="18" charset="0"/>
                <a:ea typeface="MS Mincho" panose="02020609040205080304" pitchFamily="49" charset="-128"/>
                <a:cs typeface="Times New Roman" panose="02020603050405020304" pitchFamily="18" charset="0"/>
              </a:rPr>
              <a:t> </a:t>
            </a:r>
            <a:endParaRPr lang="en-GB" sz="2400" b="1" dirty="0" smtClean="0">
              <a:effectLst/>
              <a:latin typeface="Cambria" panose="02040503050406030204" pitchFamily="18" charset="0"/>
              <a:ea typeface="MS Mincho" panose="02020609040205080304" pitchFamily="49" charset="-128"/>
              <a:cs typeface="Times New Roman" panose="02020603050405020304" pitchFamily="18" charset="0"/>
            </a:endParaRPr>
          </a:p>
          <a:p>
            <a:pPr algn="just"/>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Federal Ministry of Agriculture, Regional Agricultural Bureau, District Agricultural offices: the major role of these partners is community mobilization for activities related to water harvesting (both in-situ and ex-situ water harvesting). </a:t>
            </a:r>
          </a:p>
          <a:p>
            <a:pPr algn="just"/>
            <a:endParaRPr lang="en-GB" sz="2400" b="1" dirty="0">
              <a:latin typeface="Cambria" panose="02040503050406030204" pitchFamily="18" charset="0"/>
              <a:ea typeface="MS Mincho" panose="02020609040205080304" pitchFamily="49" charset="-128"/>
              <a:cs typeface="Times New Roman" panose="02020603050405020304" pitchFamily="18" charset="0"/>
            </a:endParaRPr>
          </a:p>
          <a:p>
            <a:pPr algn="just"/>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It should be noted also that this activities can be implemented in already existing land management intervention sites by partners.  Agricultural transformation agency is currently working in areas of farm irrigation and they are also in preparation for promotion of water lifting technologies (e.g. solar pump). </a:t>
            </a:r>
          </a:p>
          <a:p>
            <a:pPr algn="just"/>
            <a:endParaRPr lang="en-GB" sz="2400" b="1" dirty="0">
              <a:latin typeface="Cambria" panose="02040503050406030204" pitchFamily="18" charset="0"/>
              <a:ea typeface="MS Mincho" panose="02020609040205080304" pitchFamily="49" charset="-128"/>
              <a:cs typeface="Times New Roman" panose="02020603050405020304" pitchFamily="18" charset="0"/>
            </a:endParaRPr>
          </a:p>
          <a:p>
            <a:pPr algn="just"/>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Also research and teaching institutes which are already partners will be involved in terms of non-Africa raising research technologies and also capacity building which should be an important ingredient to  continue in AR _II. Private sectors involved in production of water lifting technologies will be instrumental in delivering on these technologies.</a:t>
            </a:r>
            <a:r>
              <a:rPr lang="en-GB" sz="2400" b="1" i="1" dirty="0" smtClean="0">
                <a:effectLst/>
                <a:latin typeface="Cambria" panose="02040503050406030204" pitchFamily="18" charset="0"/>
                <a:ea typeface="MS Mincho" panose="02020609040205080304" pitchFamily="49" charset="-128"/>
                <a:cs typeface="Times New Roman" panose="02020603050405020304" pitchFamily="18" charset="0"/>
              </a:rPr>
              <a:t>  </a:t>
            </a:r>
            <a:endParaRPr lang="en-GB" sz="2400" b="1"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6805316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732758772"/>
              </p:ext>
            </p:extLst>
          </p:nvPr>
        </p:nvGraphicFramePr>
        <p:xfrm>
          <a:off x="414416" y="1071563"/>
          <a:ext cx="11472785" cy="5535267"/>
        </p:xfrm>
        <a:graphic>
          <a:graphicData uri="http://schemas.openxmlformats.org/drawingml/2006/table">
            <a:tbl>
              <a:tblPr firstRow="1" firstCol="1" bandRow="1"/>
              <a:tblGrid>
                <a:gridCol w="3308231"/>
                <a:gridCol w="2332730"/>
                <a:gridCol w="2332730"/>
                <a:gridCol w="3499094"/>
              </a:tblGrid>
              <a:tr h="219856">
                <a:tc>
                  <a:txBody>
                    <a:bodyPr/>
                    <a:lstStyle/>
                    <a:p>
                      <a:pPr marL="0" marR="0">
                        <a:spcBef>
                          <a:spcPts val="0"/>
                        </a:spcBef>
                        <a:spcAft>
                          <a:spcPts val="0"/>
                        </a:spcAft>
                      </a:pPr>
                      <a:r>
                        <a:rPr lang="en-GB" sz="1400" b="1" dirty="0">
                          <a:effectLst/>
                          <a:latin typeface="Cambria" panose="02040503050406030204" pitchFamily="18" charset="0"/>
                          <a:ea typeface="MS Mincho" panose="02020609040205080304" pitchFamily="49" charset="-128"/>
                          <a:cs typeface="Times New Roman" panose="02020603050405020304" pitchFamily="18" charset="0"/>
                        </a:rPr>
                        <a:t>Activities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Outputs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Outcome</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Impact</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713">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Identifying landscape for interventions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Report on target landscape, associated technologies  and farm households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spcBef>
                          <a:spcPts val="0"/>
                        </a:spcBef>
                        <a:spcAft>
                          <a:spcPts val="0"/>
                        </a:spcAft>
                      </a:pPr>
                      <a:r>
                        <a:rPr lang="en-GB" sz="1400" b="1" dirty="0">
                          <a:effectLst/>
                          <a:latin typeface="Cambria" panose="02040503050406030204" pitchFamily="18" charset="0"/>
                          <a:ea typeface="MS Mincho" panose="02020609040205080304" pitchFamily="49" charset="-128"/>
                          <a:cs typeface="Times New Roman" panose="02020603050405020304" pitchFamily="18" charset="0"/>
                        </a:rPr>
                        <a:t>Better understanding of context specific agricultural water management technologies and also out scaling approaches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a:spcBef>
                          <a:spcPts val="0"/>
                        </a:spcBef>
                        <a:spcAft>
                          <a:spcPts val="0"/>
                        </a:spcAft>
                      </a:pPr>
                      <a:r>
                        <a:rPr lang="en-GB" sz="1400" b="1" dirty="0">
                          <a:effectLst/>
                          <a:latin typeface="Cambria" panose="02040503050406030204" pitchFamily="18" charset="0"/>
                          <a:ea typeface="MS Mincho" panose="02020609040205080304" pitchFamily="49" charset="-128"/>
                          <a:cs typeface="Times New Roman" panose="02020603050405020304" pitchFamily="18" charset="0"/>
                        </a:rPr>
                        <a:t>Partners  adopted and implemented a sustainable approaches to agricultural water management</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9068">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Targeting promising technologies  and mix of technologies for different landscape positions ( potential linkage to different AR groups)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r>
              <a:tr h="499534">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Targeting intervention farm households and domain households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r>
              <a:tr h="879426">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Innovation platform  ( involves intervention farms and domain farms, local decision makers, development partners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Innovation platform and bylaws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Transfer of skills and knowledge</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1498602">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Implementation</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Documentation of  interventions in terms of their performances, capacity development </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Perception, skill and practices of interventions farmers, domain farmer and policy makers changed.</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dirty="0">
                          <a:effectLst/>
                          <a:latin typeface="Cambria" panose="02040503050406030204" pitchFamily="18" charset="0"/>
                          <a:ea typeface="MS Mincho" panose="02020609040205080304" pitchFamily="49" charset="-128"/>
                          <a:cs typeface="Times New Roman" panose="02020603050405020304" pitchFamily="18" charset="0"/>
                        </a:rPr>
                        <a:t>Intervention farmers will have improved food security, nutritional security and also domain farmers learn  and adopt the interventions and approaches, better ecosystem services generated  </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9068">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Monitoring and evaluation</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dirty="0">
                          <a:effectLst/>
                          <a:latin typeface="Cambria" panose="02040503050406030204" pitchFamily="18" charset="0"/>
                          <a:ea typeface="MS Mincho" panose="02020609040205080304" pitchFamily="49" charset="-128"/>
                          <a:cs typeface="Times New Roman" panose="02020603050405020304" pitchFamily="18" charset="0"/>
                        </a:rPr>
                        <a:t>M&amp;E report</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a:effectLst/>
                          <a:latin typeface="Cambria" panose="02040503050406030204" pitchFamily="18" charset="0"/>
                          <a:ea typeface="MS Mincho" panose="02020609040205080304" pitchFamily="49" charset="-128"/>
                          <a:cs typeface="Times New Roman" panose="02020603050405020304" pitchFamily="18" charset="0"/>
                        </a:rPr>
                        <a:t>Continuous learning and filtering of well performing business models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400" b="1" dirty="0">
                          <a:effectLst/>
                          <a:latin typeface="Cambria" panose="02040503050406030204" pitchFamily="18" charset="0"/>
                          <a:ea typeface="MS Mincho" panose="02020609040205080304" pitchFamily="49" charset="-128"/>
                          <a:cs typeface="Times New Roman" panose="02020603050405020304" pitchFamily="18" charset="0"/>
                        </a:rPr>
                        <a:t>Better planning and implementation in the courses of continues up and out scaling of the approaches and the technologies</a:t>
                      </a:r>
                    </a:p>
                  </a:txBody>
                  <a:tcPr marL="50992" marR="509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1"/>
          <p:cNvSpPr>
            <a:spLocks noChangeArrowheads="1"/>
          </p:cNvSpPr>
          <p:nvPr/>
        </p:nvSpPr>
        <p:spPr bwMode="auto">
          <a:xfrm>
            <a:off x="1256836" y="373735"/>
            <a:ext cx="3260474" cy="1051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400" b="1" i="0" u="none" strike="noStrike" cap="none" normalizeH="0" baseline="0" dirty="0" smtClean="0">
                <a:ln>
                  <a:noFill/>
                </a:ln>
                <a:solidFill>
                  <a:srgbClr val="4F81BD"/>
                </a:solidFill>
                <a:effectLst/>
                <a:latin typeface="Calibri" panose="020F0502020204030204" pitchFamily="34" charset="0"/>
                <a:ea typeface="MS Gothic" panose="020B0609070205080204" pitchFamily="49" charset="-128"/>
                <a:cs typeface="Times New Roman" panose="02020603050405020304" pitchFamily="18" charset="0"/>
              </a:rPr>
              <a:t>Impact Pathway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3600" b="1"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425362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8664" y="1062512"/>
            <a:ext cx="11087100" cy="5324535"/>
          </a:xfrm>
          <a:prstGeom prst="rect">
            <a:avLst/>
          </a:prstGeom>
        </p:spPr>
        <p:txBody>
          <a:bodyPr wrap="square">
            <a:spAutoFit/>
          </a:bodyPr>
          <a:lstStyle/>
          <a:p>
            <a:pPr>
              <a:spcBef>
                <a:spcPts val="1000"/>
              </a:spcBef>
            </a:pPr>
            <a:r>
              <a:rPr lang="en-GB" sz="2800" b="1" dirty="0" smtClean="0">
                <a:solidFill>
                  <a:srgbClr val="4F81BD"/>
                </a:solidFill>
                <a:effectLst/>
                <a:latin typeface="Calibri" panose="020F0502020204030204" pitchFamily="34" charset="0"/>
                <a:ea typeface="MS Gothic" panose="020B0609070205080204" pitchFamily="49" charset="-128"/>
                <a:cs typeface="Times New Roman" panose="02020603050405020304" pitchFamily="18" charset="0"/>
              </a:rPr>
              <a:t>Targets / Zone of Influence</a:t>
            </a:r>
          </a:p>
          <a:p>
            <a:pPr algn="just"/>
            <a:endParaRPr lang="en-GB" sz="2400" b="1" dirty="0" smtClean="0">
              <a:effectLst/>
              <a:latin typeface="Cambria" panose="02040503050406030204" pitchFamily="18" charset="0"/>
              <a:ea typeface="MS Mincho" panose="02020609040205080304" pitchFamily="49" charset="-128"/>
              <a:cs typeface="Times New Roman" panose="02020603050405020304" pitchFamily="18" charset="0"/>
            </a:endParaRPr>
          </a:p>
          <a:p>
            <a:pPr algn="just"/>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Assuming 500 farm households within an average size landscape (about 2 medium size but diverse landscape units per District and 8 districts in four regions in Ethiopia and this will make up 16 landscapes and 10000 beneficiary household). </a:t>
            </a:r>
          </a:p>
          <a:p>
            <a:pPr algn="just"/>
            <a:endParaRPr lang="en-GB" sz="2400" b="1" dirty="0">
              <a:latin typeface="Cambria" panose="02040503050406030204" pitchFamily="18" charset="0"/>
              <a:ea typeface="MS Mincho" panose="02020609040205080304" pitchFamily="49" charset="-128"/>
              <a:cs typeface="Times New Roman" panose="02020603050405020304" pitchFamily="18" charset="0"/>
            </a:endParaRPr>
          </a:p>
          <a:p>
            <a:pPr algn="just"/>
            <a:endParaRPr lang="en-GB" sz="2400" b="1" dirty="0" smtClean="0">
              <a:effectLst/>
              <a:latin typeface="Cambria" panose="02040503050406030204" pitchFamily="18" charset="0"/>
              <a:ea typeface="MS Mincho" panose="02020609040205080304" pitchFamily="49" charset="-128"/>
              <a:cs typeface="Times New Roman" panose="02020603050405020304" pitchFamily="18" charset="0"/>
            </a:endParaRPr>
          </a:p>
          <a:p>
            <a:pPr algn="just"/>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This mean also more than 70,000 individuals will be benefited if we take 7 head per/household. </a:t>
            </a:r>
          </a:p>
          <a:p>
            <a:pPr algn="just"/>
            <a:endParaRPr lang="en-GB" sz="2400" b="1" dirty="0">
              <a:latin typeface="Cambria" panose="02040503050406030204" pitchFamily="18" charset="0"/>
              <a:ea typeface="MS Mincho" panose="02020609040205080304" pitchFamily="49" charset="-128"/>
              <a:cs typeface="Times New Roman" panose="02020603050405020304" pitchFamily="18" charset="0"/>
            </a:endParaRPr>
          </a:p>
          <a:p>
            <a:pPr algn="just"/>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Of the total 20 % will be considered as an intervention households and the remaining 80% as a domain households. </a:t>
            </a:r>
          </a:p>
          <a:p>
            <a:pPr algn="just"/>
            <a:endParaRPr lang="en-GB" sz="2400" b="1"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8588677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85825" y="122692"/>
            <a:ext cx="10929938" cy="6370975"/>
          </a:xfrm>
          <a:prstGeom prst="rect">
            <a:avLst/>
          </a:prstGeom>
        </p:spPr>
        <p:txBody>
          <a:bodyPr wrap="square">
            <a:spAutoFit/>
          </a:bodyPr>
          <a:lstStyle/>
          <a:p>
            <a:r>
              <a:rPr lang="en-GB" sz="2400" b="1" dirty="0"/>
              <a:t> </a:t>
            </a:r>
          </a:p>
          <a:p>
            <a:r>
              <a:rPr lang="en-GB" sz="2400" b="1" dirty="0">
                <a:solidFill>
                  <a:schemeClr val="accent1">
                    <a:lumMod val="75000"/>
                  </a:schemeClr>
                </a:solidFill>
              </a:rPr>
              <a:t>Arrangements Required for Monitoring and Evaluation</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Evidences will be generated through engagement partners and successful monitoring of deliverables in mile stones and deliverables. Some of the evidences involve:</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Number of technologies and approaches taken up by the partners and taken to the domain farmers  and beyond</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Effective participation and leadership in community mobilization for the different in-situ and ex-situ agricultural water management </a:t>
            </a:r>
          </a:p>
          <a:p>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The amount  of capital invested  as cost-sharing mechanisms (could be in kind)</a:t>
            </a:r>
          </a:p>
          <a:p>
            <a:pPr marL="457200" marR="0">
              <a:spcBef>
                <a:spcPts val="0"/>
              </a:spcBef>
              <a:spcAft>
                <a:spcPts val="0"/>
              </a:spcAft>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Number of technologies brought in by UNIVESIRTIES and NARS</a:t>
            </a:r>
            <a:endParaRPr lang="en-GB" sz="2400" b="1"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2672692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501" y="228094"/>
            <a:ext cx="11287124" cy="6432530"/>
          </a:xfrm>
          <a:prstGeom prst="rect">
            <a:avLst/>
          </a:prstGeom>
        </p:spPr>
        <p:txBody>
          <a:bodyPr wrap="square">
            <a:spAutoFit/>
          </a:bodyPr>
          <a:lstStyle/>
          <a:p>
            <a:pPr>
              <a:spcBef>
                <a:spcPts val="1000"/>
              </a:spcBef>
            </a:pPr>
            <a:r>
              <a:rPr lang="en-GB" sz="2800" b="1" dirty="0" smtClean="0">
                <a:solidFill>
                  <a:srgbClr val="4F81BD"/>
                </a:solidFill>
                <a:effectLst/>
                <a:latin typeface="Calibri" panose="020F0502020204030204" pitchFamily="34" charset="0"/>
                <a:ea typeface="MS Gothic" panose="020B0609070205080204" pitchFamily="49" charset="-128"/>
                <a:cs typeface="Times New Roman" panose="02020603050405020304" pitchFamily="18" charset="0"/>
              </a:rPr>
              <a:t>Communications and Knowledge Management / Transfer</a:t>
            </a:r>
          </a:p>
          <a:p>
            <a:r>
              <a:rPr lang="en-GB" sz="2400" b="1" i="1" dirty="0" smtClean="0">
                <a:effectLst/>
                <a:latin typeface="Cambria" panose="02040503050406030204" pitchFamily="18" charset="0"/>
                <a:ea typeface="MS Mincho" panose="02020609040205080304" pitchFamily="49" charset="-128"/>
                <a:cs typeface="Times New Roman" panose="02020603050405020304" pitchFamily="18" charset="0"/>
              </a:rPr>
              <a:t> </a:t>
            </a:r>
            <a:endParaRPr lang="en-GB" sz="2400" b="1" dirty="0" smtClean="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Innovation platform for integrated;</a:t>
            </a:r>
          </a:p>
          <a:p>
            <a:pPr marL="457200" marR="0">
              <a:spcBef>
                <a:spcPts val="0"/>
              </a:spcBef>
              <a:spcAft>
                <a:spcPts val="0"/>
              </a:spcAft>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Irrigators’ field day ( both domain and intervention farmers);</a:t>
            </a:r>
          </a:p>
          <a:p>
            <a:pPr marL="457200" marR="0">
              <a:spcBef>
                <a:spcPts val="0"/>
              </a:spcBef>
              <a:spcAft>
                <a:spcPts val="0"/>
              </a:spcAft>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Cross site learning events ( to sites where the proposed technologies are working and also to sites which is very successful);</a:t>
            </a:r>
          </a:p>
          <a:p>
            <a:pPr marL="457200" marR="0">
              <a:spcBef>
                <a:spcPts val="0"/>
              </a:spcBef>
              <a:spcAft>
                <a:spcPts val="0"/>
              </a:spcAft>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457200" marR="0">
              <a:spcBef>
                <a:spcPts val="0"/>
              </a:spcBef>
              <a:spcAft>
                <a:spcPts val="0"/>
              </a:spcAft>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Decision support tools for agricultural water management solution ( policy briefs, evidence briefs);</a:t>
            </a:r>
          </a:p>
          <a:p>
            <a:pPr marL="457200" marR="0">
              <a:spcBef>
                <a:spcPts val="0"/>
              </a:spcBef>
              <a:spcAft>
                <a:spcPts val="0"/>
              </a:spcAft>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AWM management across landscape manuals and also promote successful models </a:t>
            </a:r>
          </a:p>
          <a:p>
            <a:pPr marL="457200" marR="0">
              <a:spcBef>
                <a:spcPts val="0"/>
              </a:spcBef>
              <a:spcAft>
                <a:spcPts val="0"/>
              </a:spcAft>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 </a:t>
            </a:r>
          </a:p>
          <a:p>
            <a:pPr marL="342900" marR="0" lvl="0" indent="-342900">
              <a:spcBef>
                <a:spcPts val="0"/>
              </a:spcBef>
              <a:spcAft>
                <a:spcPts val="0"/>
              </a:spcAft>
              <a:buFont typeface="Symbol" panose="05050102010706020507" pitchFamily="18" charset="2"/>
              <a:buChar char="-"/>
            </a:pPr>
            <a:r>
              <a:rPr lang="en-GB" sz="2400" b="1" dirty="0" smtClean="0">
                <a:effectLst/>
                <a:latin typeface="Cambria" panose="02040503050406030204" pitchFamily="18" charset="0"/>
                <a:ea typeface="MS Mincho" panose="02020609040205080304" pitchFamily="49" charset="-128"/>
                <a:cs typeface="Times New Roman" panose="02020603050405020304" pitchFamily="18" charset="0"/>
              </a:rPr>
              <a:t>Radio. </a:t>
            </a:r>
            <a:endParaRPr lang="en-GB" sz="2400" b="1"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95675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383</Words>
  <Application>Microsoft Office PowerPoint</Application>
  <PresentationFormat>Widescreen</PresentationFormat>
  <Paragraphs>89</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MS Gothic</vt:lpstr>
      <vt:lpstr>MS Mincho</vt:lpstr>
      <vt:lpstr>Arial</vt:lpstr>
      <vt:lpstr>Calibri</vt:lpstr>
      <vt:lpstr>Calibri Light</vt:lpstr>
      <vt:lpstr>Cambria</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Haileslassie, Amare (IWMI)</dc:creator>
  <cp:lastModifiedBy>Haileslassie, Amare (IWMI)</cp:lastModifiedBy>
  <cp:revision>8</cp:revision>
  <dcterms:created xsi:type="dcterms:W3CDTF">2016-02-11T10:08:26Z</dcterms:created>
  <dcterms:modified xsi:type="dcterms:W3CDTF">2016-02-11T11:11:25Z</dcterms:modified>
</cp:coreProperties>
</file>